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angyaboly" panose="020B0604020202020204" charset="0"/>
      <p:regular r:id="rId24"/>
    </p:embeddedFont>
    <p:embeddedFont>
      <p:font typeface="Libre Franklin Black" pitchFamily="2" charset="0"/>
      <p:regular r:id="rId25"/>
      <p:bold r:id="rId26"/>
    </p:embeddedFont>
    <p:embeddedFont>
      <p:font typeface="Muli Regular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111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13/Jan/2022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44.sv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8.svg"/><Relationship Id="rId3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50.svg"/><Relationship Id="rId10" Type="http://schemas.openxmlformats.org/officeDocument/2006/relationships/image" Target="../media/image21.png"/><Relationship Id="rId4" Type="http://schemas.openxmlformats.org/officeDocument/2006/relationships/image" Target="../media/image49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12.sv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2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svg"/><Relationship Id="rId3" Type="http://schemas.openxmlformats.org/officeDocument/2006/relationships/image" Target="../media/image22.svg"/><Relationship Id="rId7" Type="http://schemas.openxmlformats.org/officeDocument/2006/relationships/image" Target="../media/image34.svg"/><Relationship Id="rId12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40.svg"/><Relationship Id="rId10" Type="http://schemas.openxmlformats.org/officeDocument/2006/relationships/image" Target="../media/image11.png"/><Relationship Id="rId4" Type="http://schemas.openxmlformats.org/officeDocument/2006/relationships/image" Target="../media/image39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svg"/><Relationship Id="rId7" Type="http://schemas.openxmlformats.org/officeDocument/2006/relationships/image" Target="../media/image1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6175">
            <a:off x="-467102" y="5590039"/>
            <a:ext cx="3204195" cy="44455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04858" flipH="1">
            <a:off x="15410794" y="-407970"/>
            <a:ext cx="3697013" cy="6524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4353" y="3016083"/>
            <a:ext cx="3124947" cy="43511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1965">
            <a:off x="-458981" y="-348558"/>
            <a:ext cx="2975361" cy="53397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9037">
            <a:off x="2447389" y="2432067"/>
            <a:ext cx="2373143" cy="48531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376496" y="336508"/>
            <a:ext cx="2115049" cy="2517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62099" flipH="1">
            <a:off x="15327105" y="7126921"/>
            <a:ext cx="3142462" cy="33988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14510" y="2152473"/>
            <a:ext cx="9458980" cy="455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9"/>
              </a:lnSpc>
            </a:pPr>
            <a:r>
              <a:rPr lang="en-US" sz="8705" spc="34">
                <a:solidFill>
                  <a:srgbClr val="C94827"/>
                </a:solidFill>
                <a:latin typeface="Libre Franklin Black"/>
              </a:rPr>
              <a:t>DESPRE STEREOTIPURI ȘI PREJUDECĂȚI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29692" y="7769084"/>
            <a:ext cx="2115049" cy="25179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486400" y="6990905"/>
            <a:ext cx="7315200" cy="18354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872320" y="7702409"/>
            <a:ext cx="6504177" cy="61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C94827"/>
                </a:solidFill>
                <a:latin typeface="Hangyaboly"/>
              </a:rPr>
              <a:t>realizat de Nicolae Maria-Magdalena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917494">
            <a:off x="3037335" y="1258420"/>
            <a:ext cx="1586020" cy="10063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35507">
            <a:off x="12026752" y="8545344"/>
            <a:ext cx="3693475" cy="41121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172088">
            <a:off x="17018529" y="6327171"/>
            <a:ext cx="1679870" cy="92545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2922840">
            <a:off x="-599164" y="4267473"/>
            <a:ext cx="1636855" cy="14344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483374" y="4804796"/>
            <a:ext cx="11609422" cy="1999829"/>
            <a:chOff x="0" y="0"/>
            <a:chExt cx="112819053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2674278" cy="19289335"/>
            </a:xfrm>
            <a:custGeom>
              <a:avLst/>
              <a:gdLst/>
              <a:ahLst/>
              <a:cxnLst/>
              <a:rect l="l" t="t" r="r" b="b"/>
              <a:pathLst>
                <a:path w="112674278" h="19289335">
                  <a:moveTo>
                    <a:pt x="0" y="0"/>
                  </a:moveTo>
                  <a:lnTo>
                    <a:pt x="112674278" y="0"/>
                  </a:lnTo>
                  <a:lnTo>
                    <a:pt x="11267427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2819049" cy="19434115"/>
            </a:xfrm>
            <a:custGeom>
              <a:avLst/>
              <a:gdLst/>
              <a:ahLst/>
              <a:cxnLst/>
              <a:rect l="l" t="t" r="r" b="b"/>
              <a:pathLst>
                <a:path w="112819049" h="19434115">
                  <a:moveTo>
                    <a:pt x="112674276" y="19289336"/>
                  </a:moveTo>
                  <a:lnTo>
                    <a:pt x="112819049" y="19289336"/>
                  </a:lnTo>
                  <a:lnTo>
                    <a:pt x="112819049" y="19434115"/>
                  </a:lnTo>
                  <a:lnTo>
                    <a:pt x="112674276" y="19434115"/>
                  </a:lnTo>
                  <a:lnTo>
                    <a:pt x="112674276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12674276" y="144780"/>
                  </a:moveTo>
                  <a:lnTo>
                    <a:pt x="112819049" y="144780"/>
                  </a:lnTo>
                  <a:lnTo>
                    <a:pt x="112819049" y="19289336"/>
                  </a:lnTo>
                  <a:lnTo>
                    <a:pt x="112674276" y="19289336"/>
                  </a:lnTo>
                  <a:lnTo>
                    <a:pt x="112674276" y="144780"/>
                  </a:lnTo>
                  <a:close/>
                  <a:moveTo>
                    <a:pt x="144780" y="19289336"/>
                  </a:moveTo>
                  <a:lnTo>
                    <a:pt x="112674276" y="19289336"/>
                  </a:lnTo>
                  <a:lnTo>
                    <a:pt x="112674276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12674276" y="0"/>
                  </a:moveTo>
                  <a:lnTo>
                    <a:pt x="112819049" y="0"/>
                  </a:lnTo>
                  <a:lnTo>
                    <a:pt x="112819049" y="144780"/>
                  </a:lnTo>
                  <a:lnTo>
                    <a:pt x="112674276" y="144780"/>
                  </a:lnTo>
                  <a:lnTo>
                    <a:pt x="1126742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74276" y="0"/>
                  </a:lnTo>
                  <a:lnTo>
                    <a:pt x="1126742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5" name="TextBox 5"/>
          <p:cNvSpPr txBox="1"/>
          <p:nvPr/>
        </p:nvSpPr>
        <p:spPr>
          <a:xfrm rot="-5400000">
            <a:off x="13619255" y="4903157"/>
            <a:ext cx="7223360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EXEMPLIFICARE VIZUALĂ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35507">
            <a:off x="-818038" y="7784300"/>
            <a:ext cx="3693475" cy="41121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35507">
            <a:off x="15041932" y="-2056084"/>
            <a:ext cx="3693475" cy="41121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758" y="417359"/>
            <a:ext cx="8090449" cy="45508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79192" y="5143500"/>
            <a:ext cx="9023909" cy="4737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325">
            <a:off x="576034" y="882299"/>
            <a:ext cx="4148892" cy="51904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14510" y="3693624"/>
            <a:ext cx="9458980" cy="309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9"/>
              </a:lnSpc>
            </a:pPr>
            <a:r>
              <a:rPr lang="en-US" sz="11705" spc="46">
                <a:solidFill>
                  <a:srgbClr val="C94827"/>
                </a:solidFill>
                <a:latin typeface="Libre Franklin Black Bold"/>
              </a:rPr>
              <a:t>SĂ EXERSĂM...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25231">
            <a:off x="13472397" y="4802343"/>
            <a:ext cx="4115153" cy="47838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13">
            <a:off x="-474967" y="-177903"/>
            <a:ext cx="3704166" cy="32461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11483374" y="4804796"/>
            <a:ext cx="11609422" cy="1999829"/>
            <a:chOff x="0" y="0"/>
            <a:chExt cx="112819053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2674278" cy="19289335"/>
            </a:xfrm>
            <a:custGeom>
              <a:avLst/>
              <a:gdLst/>
              <a:ahLst/>
              <a:cxnLst/>
              <a:rect l="l" t="t" r="r" b="b"/>
              <a:pathLst>
                <a:path w="112674278" h="19289335">
                  <a:moveTo>
                    <a:pt x="0" y="0"/>
                  </a:moveTo>
                  <a:lnTo>
                    <a:pt x="112674278" y="0"/>
                  </a:lnTo>
                  <a:lnTo>
                    <a:pt x="11267427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2819049" cy="19434115"/>
            </a:xfrm>
            <a:custGeom>
              <a:avLst/>
              <a:gdLst/>
              <a:ahLst/>
              <a:cxnLst/>
              <a:rect l="l" t="t" r="r" b="b"/>
              <a:pathLst>
                <a:path w="112819049" h="19434115">
                  <a:moveTo>
                    <a:pt x="112674276" y="19289336"/>
                  </a:moveTo>
                  <a:lnTo>
                    <a:pt x="112819049" y="19289336"/>
                  </a:lnTo>
                  <a:lnTo>
                    <a:pt x="112819049" y="19434115"/>
                  </a:lnTo>
                  <a:lnTo>
                    <a:pt x="112674276" y="19434115"/>
                  </a:lnTo>
                  <a:lnTo>
                    <a:pt x="112674276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12674276" y="144780"/>
                  </a:moveTo>
                  <a:lnTo>
                    <a:pt x="112819049" y="144780"/>
                  </a:lnTo>
                  <a:lnTo>
                    <a:pt x="112819049" y="19289336"/>
                  </a:lnTo>
                  <a:lnTo>
                    <a:pt x="112674276" y="19289336"/>
                  </a:lnTo>
                  <a:lnTo>
                    <a:pt x="112674276" y="144780"/>
                  </a:lnTo>
                  <a:close/>
                  <a:moveTo>
                    <a:pt x="144780" y="19289336"/>
                  </a:moveTo>
                  <a:lnTo>
                    <a:pt x="112674276" y="19289336"/>
                  </a:lnTo>
                  <a:lnTo>
                    <a:pt x="112674276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12674276" y="0"/>
                  </a:moveTo>
                  <a:lnTo>
                    <a:pt x="112819049" y="0"/>
                  </a:lnTo>
                  <a:lnTo>
                    <a:pt x="112819049" y="144780"/>
                  </a:lnTo>
                  <a:lnTo>
                    <a:pt x="112674276" y="144780"/>
                  </a:lnTo>
                  <a:lnTo>
                    <a:pt x="1126742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74276" y="0"/>
                  </a:lnTo>
                  <a:lnTo>
                    <a:pt x="1126742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TextBox 6"/>
          <p:cNvSpPr txBox="1"/>
          <p:nvPr/>
        </p:nvSpPr>
        <p:spPr>
          <a:xfrm rot="-5400000">
            <a:off x="13312627" y="4485978"/>
            <a:ext cx="7836617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DIALOG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35507">
            <a:off x="-983904" y="7836786"/>
            <a:ext cx="3693475" cy="41121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4065" y="1440879"/>
            <a:ext cx="10190663" cy="25569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885943" y="2481052"/>
            <a:ext cx="9406906" cy="126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4"/>
              </a:lnSpc>
            </a:pPr>
            <a:r>
              <a:rPr lang="en-US" sz="9328" spc="37">
                <a:solidFill>
                  <a:srgbClr val="C94827"/>
                </a:solidFill>
                <a:latin typeface="Libre Franklin Black Bold"/>
              </a:rPr>
              <a:t>EXERCIȚII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885943" y="4468502"/>
            <a:ext cx="9406906" cy="4889373"/>
            <a:chOff x="0" y="0"/>
            <a:chExt cx="12542541" cy="65191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12542541" cy="2101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C94827"/>
                  </a:solidFill>
                  <a:latin typeface="Hangyaboly"/>
                </a:rPr>
                <a:t>Ridicați mâna pentru a răspunde la întrebări!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700274"/>
              <a:ext cx="12542541" cy="3818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19"/>
                </a:lnSpc>
              </a:pPr>
              <a:r>
                <a:rPr lang="en-US" sz="3299">
                  <a:solidFill>
                    <a:srgbClr val="C94827"/>
                  </a:solidFill>
                  <a:latin typeface="Arimo"/>
                </a:rPr>
                <a:t>1. Realizaţi  câteun  enunţ  cuurmătorii  termeni: stereotip, prejudecată, discriminare.</a:t>
              </a:r>
            </a:p>
            <a:p>
              <a:pPr>
                <a:lnSpc>
                  <a:spcPts val="4619"/>
                </a:lnSpc>
              </a:pPr>
              <a:r>
                <a:rPr lang="en-US" sz="3299">
                  <a:solidFill>
                    <a:srgbClr val="C94827"/>
                  </a:solidFill>
                  <a:latin typeface="Arimo"/>
                </a:rPr>
                <a:t>2. Daţi exemple de prejudecăţi şi/sau acte discriminatorii.</a:t>
              </a:r>
            </a:p>
            <a:p>
              <a:pPr>
                <a:lnSpc>
                  <a:spcPts val="4619"/>
                </a:lnSpc>
              </a:pPr>
              <a:endParaRPr lang="en-US" sz="3299">
                <a:solidFill>
                  <a:srgbClr val="C94827"/>
                </a:solidFill>
                <a:latin typeface="Arimo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35507">
            <a:off x="15041932" y="-1713535"/>
            <a:ext cx="3693475" cy="41121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2021" y="2064681"/>
            <a:ext cx="5372044" cy="74800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347675">
            <a:off x="2979419" y="1009344"/>
            <a:ext cx="1945572" cy="1234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7346">
            <a:off x="514006" y="4556918"/>
            <a:ext cx="3386499" cy="45475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4510" y="3524776"/>
            <a:ext cx="9458980" cy="346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spc="52">
                <a:solidFill>
                  <a:srgbClr val="FFDE59"/>
                </a:solidFill>
                <a:latin typeface="Libre Franklin Black Bold"/>
              </a:rPr>
              <a:t>JOC DE ROL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5444" flipH="1">
            <a:off x="14324588" y="775828"/>
            <a:ext cx="3439952" cy="61735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2127" y="610403"/>
            <a:ext cx="10190663" cy="25569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74005" y="1650577"/>
            <a:ext cx="9406906" cy="110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2"/>
              </a:lnSpc>
            </a:pPr>
            <a:r>
              <a:rPr lang="en-US" sz="8228" spc="32">
                <a:solidFill>
                  <a:srgbClr val="C94827"/>
                </a:solidFill>
                <a:latin typeface="Libre Franklin Black Bold"/>
              </a:rPr>
              <a:t>SĂ DISCUTĂM...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74005" y="3638027"/>
            <a:ext cx="11245233" cy="4115148"/>
            <a:chOff x="0" y="0"/>
            <a:chExt cx="14993644" cy="5486865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14993644" cy="3632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r>
                <a:rPr lang="en-US" sz="3900">
                  <a:solidFill>
                    <a:srgbClr val="C94827"/>
                  </a:solidFill>
                  <a:latin typeface="Hangyaboly"/>
                </a:rPr>
                <a:t>Text: Ana a adus la școală noile sale păpuși Rainbow High. David a vrut să se joace și el cu acestea, însă Ana a râs de el și i-a spus că nu este fată și că nu are ce căuta cu păpușile lui.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250758"/>
              <a:ext cx="14993644" cy="1236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en-US" sz="2700">
                  <a:solidFill>
                    <a:srgbClr val="C94827"/>
                  </a:solidFill>
                  <a:latin typeface="Muli Regular"/>
                </a:rPr>
                <a:t> Întrebare: De ce oamenii din poveste sunt sau nu corecți unul față de celălalt? Este corect cum a procedat Ana față de David?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34613">
            <a:off x="-1419711" y="7436763"/>
            <a:ext cx="3704166" cy="324619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112702" y="8945561"/>
            <a:ext cx="9406906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AȘA NU!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419238" y="977803"/>
            <a:ext cx="4840062" cy="86862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5507">
            <a:off x="15412562" y="-2056084"/>
            <a:ext cx="3693475" cy="41121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4102" y="3524776"/>
            <a:ext cx="11059795" cy="346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spc="52">
                <a:solidFill>
                  <a:srgbClr val="FFDE59"/>
                </a:solidFill>
                <a:latin typeface="Libre Franklin Black Bold"/>
              </a:rPr>
              <a:t>SESIUNE DE ÎNTREBĂRI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893288" y="3286215"/>
            <a:ext cx="6501424" cy="65014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14102" y="1517700"/>
            <a:ext cx="11059795" cy="176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spc="52">
                <a:solidFill>
                  <a:srgbClr val="FFDE59"/>
                </a:solidFill>
                <a:latin typeface="Libre Franklin Black Bold"/>
              </a:rPr>
              <a:t>TEMĂ!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22840">
            <a:off x="-477984" y="-261667"/>
            <a:ext cx="3306766" cy="28979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48668" y="458792"/>
            <a:ext cx="10190663" cy="255693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40547" y="1468168"/>
            <a:ext cx="9406906" cy="81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128" spc="24">
                <a:solidFill>
                  <a:srgbClr val="C94827"/>
                </a:solidFill>
                <a:latin typeface="Libre Franklin Black Bold"/>
              </a:rPr>
              <a:t>PERSONAJUL MEU...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003842" y="3391044"/>
            <a:ext cx="5272623" cy="3048219"/>
            <a:chOff x="0" y="-66675"/>
            <a:chExt cx="7030164" cy="4064291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7030164" cy="879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94827"/>
                  </a:solidFill>
                  <a:latin typeface="Hangyaboly"/>
                </a:rPr>
                <a:t>Pasul #1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13658"/>
              <a:ext cx="7030164" cy="2883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Alegeți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un animal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preferat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(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sau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creați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voi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unul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)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și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scrieți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câteva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trăsături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care sunt de tip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stereotip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(de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exemplu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: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rău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,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blândă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),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dar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și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 un </a:t>
              </a:r>
              <a:r>
                <a:rPr lang="en-US" sz="2500" dirty="0" err="1">
                  <a:solidFill>
                    <a:srgbClr val="C94827"/>
                  </a:solidFill>
                  <a:latin typeface="Muli Regular"/>
                </a:rPr>
                <a:t>nume</a:t>
              </a:r>
              <a:r>
                <a:rPr lang="en-US" sz="2500" dirty="0">
                  <a:solidFill>
                    <a:srgbClr val="C94827"/>
                  </a:solidFill>
                  <a:latin typeface="Muli Regular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11535" y="3441050"/>
            <a:ext cx="6982687" cy="2847887"/>
            <a:chOff x="0" y="0"/>
            <a:chExt cx="9310249" cy="379718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9310249" cy="879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94827"/>
                  </a:solidFill>
                  <a:latin typeface="Hangyaboly"/>
                </a:rPr>
                <a:t>Pasul #2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97424"/>
              <a:ext cx="9310249" cy="2299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C94827"/>
                  </a:solidFill>
                  <a:latin typeface="Muli Regular"/>
                </a:rPr>
                <a:t>Scrieți câteva trăsături care nu sunt de tip stereotip – puteți scrie despre felul cum arată, cum se poartă și ce acțiuni face(exemplu: Are blana strălucitoare, coarne lungi și dansează)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03842" y="6671782"/>
            <a:ext cx="5272623" cy="3286037"/>
            <a:chOff x="0" y="0"/>
            <a:chExt cx="7030164" cy="438138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66675"/>
              <a:ext cx="7030164" cy="879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94827"/>
                  </a:solidFill>
                  <a:latin typeface="Hangyaboly"/>
                </a:rPr>
                <a:t>Pasul #3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97424"/>
              <a:ext cx="7030164" cy="2883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C94827"/>
                  </a:solidFill>
                  <a:latin typeface="Muli Regular"/>
                </a:rPr>
                <a:t>Realizați o scurtă descriere a animalului transformat. (de exemplu: Pe vrabie o cheamă Mina. Era cea mai bună dansatoare din copac.)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866567" y="6940485"/>
            <a:ext cx="5272623" cy="1971587"/>
            <a:chOff x="0" y="0"/>
            <a:chExt cx="7030164" cy="262878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7030164" cy="879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C94827"/>
                  </a:solidFill>
                  <a:latin typeface="Hangyaboly"/>
                </a:rPr>
                <a:t>Pasul #4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97424"/>
              <a:ext cx="7030164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C94827"/>
                  </a:solidFill>
                  <a:latin typeface="Muli Regular"/>
                </a:rPr>
                <a:t>Formulați o poveste cu acest nou animal sau o descriere a acestuia!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1718">
            <a:off x="500138" y="383412"/>
            <a:ext cx="5171788" cy="64735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319094" y="4293452"/>
            <a:ext cx="3968906" cy="53735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54154" y="3517705"/>
            <a:ext cx="11179693" cy="235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47"/>
              </a:lnSpc>
            </a:pPr>
            <a:r>
              <a:rPr lang="en-US" sz="8870" spc="35">
                <a:solidFill>
                  <a:srgbClr val="FFDE59"/>
                </a:solidFill>
                <a:latin typeface="Libre Franklin Black Bold"/>
              </a:rPr>
              <a:t>CE SUNT STEREOTIPURILE?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46547" y="792732"/>
            <a:ext cx="6647846" cy="7871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5884" y="582571"/>
            <a:ext cx="10190663" cy="25569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47762" y="1622745"/>
            <a:ext cx="9406906" cy="126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14"/>
              </a:lnSpc>
            </a:pPr>
            <a:r>
              <a:rPr lang="en-US" sz="9328" spc="37">
                <a:solidFill>
                  <a:srgbClr val="C94827"/>
                </a:solidFill>
                <a:latin typeface="Libre Franklin Black Bold"/>
              </a:rPr>
              <a:t>Stereotipurile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47762" y="3610195"/>
            <a:ext cx="9406906" cy="4028391"/>
            <a:chOff x="0" y="0"/>
            <a:chExt cx="12542541" cy="5371189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12542541" cy="1827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C94827"/>
                  </a:solidFill>
                  <a:latin typeface="Hangyaboly"/>
                </a:rPr>
                <a:t>= o categorie sau un grup în care încadrăm oamenii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45559"/>
              <a:ext cx="12542541" cy="2925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C94827"/>
                  </a:solidFill>
                  <a:latin typeface="Muli Regular"/>
                </a:rPr>
                <a:t>O idee falsă care există în mintea noastră cu privire la un lucru,</a:t>
              </a:r>
            </a:p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C94827"/>
                  </a:solidFill>
                  <a:latin typeface="Muli Regular"/>
                </a:rPr>
                <a:t>persoană, grup, înainte de a cunoaşte suficient acel lucru. Etichete pe care le punem unor oameni doar pentru că aprţin unui anumit grup.</a:t>
              </a:r>
            </a:p>
            <a:p>
              <a:pPr>
                <a:lnSpc>
                  <a:spcPts val="3500"/>
                </a:lnSpc>
              </a:pPr>
              <a:endParaRPr lang="en-US" sz="2500">
                <a:solidFill>
                  <a:srgbClr val="C94827"/>
                </a:solidFill>
                <a:latin typeface="Muli Regular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112702" y="8945561"/>
            <a:ext cx="9406906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DEFINIȚII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4613">
            <a:off x="-1498439" y="7753156"/>
            <a:ext cx="3704166" cy="3246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483374" y="4804796"/>
            <a:ext cx="11609422" cy="1999829"/>
            <a:chOff x="0" y="0"/>
            <a:chExt cx="112819053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2674278" cy="19289335"/>
            </a:xfrm>
            <a:custGeom>
              <a:avLst/>
              <a:gdLst/>
              <a:ahLst/>
              <a:cxnLst/>
              <a:rect l="l" t="t" r="r" b="b"/>
              <a:pathLst>
                <a:path w="112674278" h="19289335">
                  <a:moveTo>
                    <a:pt x="0" y="0"/>
                  </a:moveTo>
                  <a:lnTo>
                    <a:pt x="112674278" y="0"/>
                  </a:lnTo>
                  <a:lnTo>
                    <a:pt x="11267427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2819049" cy="19434115"/>
            </a:xfrm>
            <a:custGeom>
              <a:avLst/>
              <a:gdLst/>
              <a:ahLst/>
              <a:cxnLst/>
              <a:rect l="l" t="t" r="r" b="b"/>
              <a:pathLst>
                <a:path w="112819049" h="19434115">
                  <a:moveTo>
                    <a:pt x="112674276" y="19289336"/>
                  </a:moveTo>
                  <a:lnTo>
                    <a:pt x="112819049" y="19289336"/>
                  </a:lnTo>
                  <a:lnTo>
                    <a:pt x="112819049" y="19434115"/>
                  </a:lnTo>
                  <a:lnTo>
                    <a:pt x="112674276" y="19434115"/>
                  </a:lnTo>
                  <a:lnTo>
                    <a:pt x="112674276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12674276" y="144780"/>
                  </a:moveTo>
                  <a:lnTo>
                    <a:pt x="112819049" y="144780"/>
                  </a:lnTo>
                  <a:lnTo>
                    <a:pt x="112819049" y="19289336"/>
                  </a:lnTo>
                  <a:lnTo>
                    <a:pt x="112674276" y="19289336"/>
                  </a:lnTo>
                  <a:lnTo>
                    <a:pt x="112674276" y="144780"/>
                  </a:lnTo>
                  <a:close/>
                  <a:moveTo>
                    <a:pt x="144780" y="19289336"/>
                  </a:moveTo>
                  <a:lnTo>
                    <a:pt x="112674276" y="19289336"/>
                  </a:lnTo>
                  <a:lnTo>
                    <a:pt x="112674276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12674276" y="0"/>
                  </a:moveTo>
                  <a:lnTo>
                    <a:pt x="112819049" y="0"/>
                  </a:lnTo>
                  <a:lnTo>
                    <a:pt x="112819049" y="144780"/>
                  </a:lnTo>
                  <a:lnTo>
                    <a:pt x="112674276" y="144780"/>
                  </a:lnTo>
                  <a:lnTo>
                    <a:pt x="1126742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74276" y="0"/>
                  </a:lnTo>
                  <a:lnTo>
                    <a:pt x="1126742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5" name="TextBox 5"/>
          <p:cNvSpPr txBox="1"/>
          <p:nvPr/>
        </p:nvSpPr>
        <p:spPr>
          <a:xfrm rot="-5400000">
            <a:off x="13619255" y="4903157"/>
            <a:ext cx="7223360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EXEMPLIFICARE VIZUALĂ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35507">
            <a:off x="-818038" y="7784300"/>
            <a:ext cx="3693475" cy="41121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735507">
            <a:off x="15041932" y="-2056084"/>
            <a:ext cx="3693475" cy="41121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3812" y="3212671"/>
            <a:ext cx="7683986" cy="43030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2673818"/>
            <a:ext cx="6026426" cy="538073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260689" y="8215991"/>
            <a:ext cx="5793048" cy="42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C94827"/>
                </a:solidFill>
                <a:latin typeface="Muli Regular"/>
              </a:rPr>
              <a:t>Stereotip: vampirilor le place usturoiul.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82638">
            <a:off x="0" y="480885"/>
            <a:ext cx="4266879" cy="50658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88524">
            <a:off x="13862165" y="4532033"/>
            <a:ext cx="3759743" cy="481690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14510" y="3484329"/>
            <a:ext cx="9458980" cy="3470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1"/>
              </a:lnSpc>
            </a:pPr>
            <a:r>
              <a:rPr lang="en-US" sz="8805" spc="35">
                <a:solidFill>
                  <a:srgbClr val="C94827"/>
                </a:solidFill>
                <a:latin typeface="Libre Franklin Black Bold"/>
              </a:rPr>
              <a:t>CE REPREZINTĂ PREJUDECATA?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75046">
            <a:off x="15557239" y="3528709"/>
            <a:ext cx="1945572" cy="1234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34613">
            <a:off x="-1419711" y="7436763"/>
            <a:ext cx="3704166" cy="32461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2548" y="1046724"/>
            <a:ext cx="4892908" cy="86354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12702" y="8945561"/>
            <a:ext cx="9406906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DEFINIȚIE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68637" y="661300"/>
            <a:ext cx="10190663" cy="255693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460516" y="1701473"/>
            <a:ext cx="9406906" cy="126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4"/>
              </a:lnSpc>
            </a:pPr>
            <a:r>
              <a:rPr lang="en-US" sz="9328" spc="37">
                <a:solidFill>
                  <a:srgbClr val="C94827"/>
                </a:solidFill>
                <a:latin typeface="Libre Franklin Black Bold"/>
              </a:rPr>
              <a:t>PREJUDECATA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44369" y="3622249"/>
            <a:ext cx="10823052" cy="2809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C94827"/>
                </a:solidFill>
                <a:latin typeface="Hangyaboly"/>
              </a:rPr>
              <a:t>= a manifesta sentimente negative (dispreţ, ură, frică, respingere) faţă de fiecare individ dintr-un anumit grup. Prejudecata duce la discriminare şi violenţă.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C94827"/>
              </a:solidFill>
              <a:latin typeface="Hangyaboly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35507">
            <a:off x="764083" y="-1530652"/>
            <a:ext cx="3693475" cy="41121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-4804796" y="4691005"/>
            <a:ext cx="11609422" cy="1999829"/>
            <a:chOff x="0" y="0"/>
            <a:chExt cx="112819053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12674278" cy="19289335"/>
            </a:xfrm>
            <a:custGeom>
              <a:avLst/>
              <a:gdLst/>
              <a:ahLst/>
              <a:cxnLst/>
              <a:rect l="l" t="t" r="r" b="b"/>
              <a:pathLst>
                <a:path w="112674278" h="19289335">
                  <a:moveTo>
                    <a:pt x="0" y="0"/>
                  </a:moveTo>
                  <a:lnTo>
                    <a:pt x="112674278" y="0"/>
                  </a:lnTo>
                  <a:lnTo>
                    <a:pt x="11267427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12819049" cy="19434115"/>
            </a:xfrm>
            <a:custGeom>
              <a:avLst/>
              <a:gdLst/>
              <a:ahLst/>
              <a:cxnLst/>
              <a:rect l="l" t="t" r="r" b="b"/>
              <a:pathLst>
                <a:path w="112819049" h="19434115">
                  <a:moveTo>
                    <a:pt x="112674276" y="19289336"/>
                  </a:moveTo>
                  <a:lnTo>
                    <a:pt x="112819049" y="19289336"/>
                  </a:lnTo>
                  <a:lnTo>
                    <a:pt x="112819049" y="19434115"/>
                  </a:lnTo>
                  <a:lnTo>
                    <a:pt x="112674276" y="19434115"/>
                  </a:lnTo>
                  <a:lnTo>
                    <a:pt x="112674276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12674276" y="144780"/>
                  </a:moveTo>
                  <a:lnTo>
                    <a:pt x="112819049" y="144780"/>
                  </a:lnTo>
                  <a:lnTo>
                    <a:pt x="112819049" y="19289336"/>
                  </a:lnTo>
                  <a:lnTo>
                    <a:pt x="112674276" y="19289336"/>
                  </a:lnTo>
                  <a:lnTo>
                    <a:pt x="112674276" y="144780"/>
                  </a:lnTo>
                  <a:close/>
                  <a:moveTo>
                    <a:pt x="144780" y="19289336"/>
                  </a:moveTo>
                  <a:lnTo>
                    <a:pt x="112674276" y="19289336"/>
                  </a:lnTo>
                  <a:lnTo>
                    <a:pt x="112674276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12674276" y="0"/>
                  </a:moveTo>
                  <a:lnTo>
                    <a:pt x="112819049" y="0"/>
                  </a:lnTo>
                  <a:lnTo>
                    <a:pt x="112819049" y="144780"/>
                  </a:lnTo>
                  <a:lnTo>
                    <a:pt x="112674276" y="144780"/>
                  </a:lnTo>
                  <a:lnTo>
                    <a:pt x="1126742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2674276" y="0"/>
                  </a:lnTo>
                  <a:lnTo>
                    <a:pt x="1126742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TextBox 6"/>
          <p:cNvSpPr txBox="1"/>
          <p:nvPr/>
        </p:nvSpPr>
        <p:spPr>
          <a:xfrm rot="-5400000">
            <a:off x="-3133001" y="4682470"/>
            <a:ext cx="8151531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EXEMPLIFICARE VIZUALĂ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34613">
            <a:off x="-852168" y="-555364"/>
            <a:ext cx="3704166" cy="32461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35507">
            <a:off x="-1090549" y="7836786"/>
            <a:ext cx="3693475" cy="4112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317">
            <a:off x="15150134" y="-2289302"/>
            <a:ext cx="3693475" cy="41121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14317" y="558674"/>
            <a:ext cx="7167263" cy="53754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921841" y="4755782"/>
            <a:ext cx="7337459" cy="48885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1432" y="1940861"/>
            <a:ext cx="3481146" cy="711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38555" y="1940861"/>
            <a:ext cx="2661902" cy="738765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14510" y="4157990"/>
            <a:ext cx="9458980" cy="211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5"/>
              </a:lnSpc>
            </a:pPr>
            <a:r>
              <a:rPr lang="en-US" sz="8005" spc="32">
                <a:solidFill>
                  <a:srgbClr val="FFDE59"/>
                </a:solidFill>
                <a:latin typeface="Libre Franklin Black Bold"/>
              </a:rPr>
              <a:t>CE ESTE DISCRIMINAREA?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22840">
            <a:off x="-580359" y="75859"/>
            <a:ext cx="2663583" cy="23342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30026" y="-230258"/>
            <a:ext cx="2115049" cy="2517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8825" y="8069560"/>
            <a:ext cx="2115049" cy="2517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13952">
            <a:off x="15312001" y="7987076"/>
            <a:ext cx="3894598" cy="21455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34613">
            <a:off x="-1419711" y="7436763"/>
            <a:ext cx="3704166" cy="32461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4801" y="2249560"/>
            <a:ext cx="5930716" cy="64146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12702" y="8945561"/>
            <a:ext cx="9406906" cy="92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C94827"/>
                </a:solidFill>
                <a:latin typeface="Hangyaboly"/>
              </a:rPr>
              <a:t>DEFINIȚII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35507">
            <a:off x="275754" y="-1610647"/>
            <a:ext cx="3693475" cy="41121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16601" y="608814"/>
            <a:ext cx="10190663" cy="255693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708480" y="1639463"/>
            <a:ext cx="9406906" cy="108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8"/>
              </a:lnSpc>
            </a:pPr>
            <a:r>
              <a:rPr lang="en-US" sz="8028" spc="32">
                <a:solidFill>
                  <a:srgbClr val="C94827"/>
                </a:solidFill>
                <a:latin typeface="Libre Franklin Black Bold"/>
              </a:rPr>
              <a:t>DISCRIMINAREA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708480" y="3636438"/>
            <a:ext cx="9406906" cy="2428489"/>
            <a:chOff x="0" y="0"/>
            <a:chExt cx="12542541" cy="323798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12542541" cy="879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C94827"/>
                  </a:solidFill>
                  <a:latin typeface="Hangyaboly"/>
                </a:rPr>
                <a:t>= este o consecinţă a prejudecăţilor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97424"/>
              <a:ext cx="12542541" cy="1740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C94827"/>
                  </a:solidFill>
                  <a:latin typeface="Arimo"/>
                </a:rPr>
                <a:t>A discrimina înseamnă a respinge pe cineva, a-l  jigni pentru că aparţine unui anumit grup faţă de care avem prejudecăţi.</a:t>
              </a:r>
            </a:p>
            <a:p>
              <a:pPr>
                <a:lnSpc>
                  <a:spcPts val="3500"/>
                </a:lnSpc>
              </a:pPr>
              <a:endParaRPr lang="en-US" sz="2500">
                <a:solidFill>
                  <a:srgbClr val="C94827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Custom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Libre Franklin Black Bold</vt:lpstr>
      <vt:lpstr>Arial</vt:lpstr>
      <vt:lpstr>Hangyaboly</vt:lpstr>
      <vt:lpstr>Muli Regular</vt:lpstr>
      <vt:lpstr>Calibri</vt:lpstr>
      <vt:lpstr>Arimo</vt:lpstr>
      <vt:lpstr>Libre Franklin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Despre stereotipuri și prejudecăți - clasa 5, educație socială</dc:title>
  <cp:lastModifiedBy>Maria</cp:lastModifiedBy>
  <cp:revision>2</cp:revision>
  <dcterms:created xsi:type="dcterms:W3CDTF">2006-08-16T00:00:00Z</dcterms:created>
  <dcterms:modified xsi:type="dcterms:W3CDTF">2022-01-13T12:08:32Z</dcterms:modified>
  <dc:identifier>DAEzHDo99js</dc:identifier>
</cp:coreProperties>
</file>